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64" r:id="rId3"/>
    <p:sldId id="265" r:id="rId4"/>
    <p:sldId id="266" r:id="rId5"/>
    <p:sldId id="267" r:id="rId6"/>
    <p:sldId id="268" r:id="rId7"/>
    <p:sldId id="269" r:id="rId8"/>
    <p:sldId id="270" r:id="rId9"/>
    <p:sldId id="271" r:id="rId10"/>
    <p:sldId id="259" r:id="rId11"/>
    <p:sldId id="263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56BA5"/>
    <a:srgbClr val="6E558D"/>
    <a:srgbClr val="9966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093A02-D28B-4D41-9756-B65D11236665}" type="datetimeFigureOut">
              <a:rPr lang="ru-RU" smtClean="0"/>
              <a:pPr/>
              <a:t>16.09.2014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DEC6CD6-F686-45B0-A374-59621B28CA1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EC6CD6-F686-45B0-A374-59621B28CA10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16.09.2014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16.09.2014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16.09.2014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16.09.2014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16.09.2014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16.09.2014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16.09.2014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16.09.2014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16.09.2014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16.09.2014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16.09.2014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16.09.2014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16.09.2014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16.09.2014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16.09.2014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7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5B7319-8752-43DC-9251-6FF6EC4E5500}" type="datetimeFigureOut">
              <a:rPr lang="ru-RU" smtClean="0"/>
              <a:pPr/>
              <a:t>16.09.2014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62" r:id="rId3"/>
    <p:sldLayoutId id="2147483663" r:id="rId4"/>
    <p:sldLayoutId id="2147483650" r:id="rId5"/>
    <p:sldLayoutId id="2147483661" r:id="rId6"/>
    <p:sldLayoutId id="2147483651" r:id="rId7"/>
    <p:sldLayoutId id="2147483652" r:id="rId8"/>
    <p:sldLayoutId id="2147483653" r:id="rId9"/>
    <p:sldLayoutId id="2147483654" r:id="rId10"/>
    <p:sldLayoutId id="2147483655" r:id="rId11"/>
    <p:sldLayoutId id="2147483656" r:id="rId12"/>
    <p:sldLayoutId id="2147483657" r:id="rId13"/>
    <p:sldLayoutId id="2147483658" r:id="rId14"/>
    <p:sldLayoutId id="2147483659" r:id="rId15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://elenaranko.ucoz.ru/" TargetMode="Externa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energyru.com/vector-clipart/objects-and-things/226-svitki-pero-chernilnica-i-knigi-v-vektore.html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5" Type="http://schemas.openxmlformats.org/officeDocument/2006/relationships/hyperlink" Target="http://s3.uploads.ru/5o8gm.png" TargetMode="External"/><Relationship Id="rId4" Type="http://schemas.openxmlformats.org/officeDocument/2006/relationships/hyperlink" Target="http://img-fotki.yandex.ru/get/6622/42830165.110/0_91b80_5dd966c8_XL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755576" y="764704"/>
            <a:ext cx="7704856" cy="187220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6000" dirty="0" smtClean="0">
                <a:solidFill>
                  <a:schemeClr val="accent2">
                    <a:lumMod val="75000"/>
                  </a:schemeClr>
                </a:solidFill>
                <a:ea typeface="+mj-ea"/>
                <a:cs typeface="+mj-cs"/>
              </a:rPr>
              <a:t>Хочу всё знать!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800" dirty="0" smtClean="0">
                <a:solidFill>
                  <a:schemeClr val="accent2">
                    <a:lumMod val="75000"/>
                  </a:schemeClr>
                </a:solidFill>
                <a:ea typeface="+mj-ea"/>
                <a:cs typeface="+mj-cs"/>
              </a:rPr>
              <a:t>Внеклассное мероприятие по русскому языку</a:t>
            </a:r>
            <a:endParaRPr kumimoji="0" lang="ru-RU" sz="2800" i="0" u="none" strike="noStrike" kern="1200" cap="none" spc="0" normalizeH="0" baseline="0" noProof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uLnTx/>
              <a:uFillTx/>
              <a:latin typeface="+mn-lt"/>
              <a:ea typeface="+mj-ea"/>
              <a:cs typeface="+mj-cs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059832" y="4149080"/>
            <a:ext cx="3528392" cy="24622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0"/>
              </a:spcBef>
              <a:buNone/>
            </a:pPr>
            <a:r>
              <a:rPr lang="ru-RU" sz="2200" i="1" dirty="0" smtClean="0">
                <a:latin typeface="Times New Roman" pitchFamily="18" charset="0"/>
                <a:cs typeface="Times New Roman" pitchFamily="18" charset="0"/>
              </a:rPr>
              <a:t>Петрова Елена Валентиновна</a:t>
            </a:r>
          </a:p>
          <a:p>
            <a:pPr algn="ctr">
              <a:spcBef>
                <a:spcPts val="0"/>
              </a:spcBef>
              <a:buNone/>
            </a:pPr>
            <a:r>
              <a:rPr lang="ru-RU" sz="2200" i="1" dirty="0" smtClean="0">
                <a:latin typeface="Times New Roman" pitchFamily="18" charset="0"/>
                <a:cs typeface="Times New Roman" pitchFamily="18" charset="0"/>
              </a:rPr>
              <a:t>учитель русского языка и литературы</a:t>
            </a:r>
          </a:p>
          <a:p>
            <a:pPr algn="ctr">
              <a:spcBef>
                <a:spcPts val="0"/>
              </a:spcBef>
              <a:buNone/>
            </a:pPr>
            <a:r>
              <a:rPr lang="ru-RU" sz="2200" i="1" dirty="0" smtClean="0">
                <a:latin typeface="Times New Roman" pitchFamily="18" charset="0"/>
                <a:cs typeface="Times New Roman" pitchFamily="18" charset="0"/>
              </a:rPr>
              <a:t>МБОУ «Шаховская ОСОШ»</a:t>
            </a:r>
          </a:p>
          <a:p>
            <a:pPr algn="ctr">
              <a:spcBef>
                <a:spcPts val="0"/>
              </a:spcBef>
              <a:buNone/>
            </a:pPr>
            <a:endParaRPr lang="ru-RU" sz="2200" i="1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467545" y="908720"/>
            <a:ext cx="8064896" cy="4124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Вы можете использовать данное оформление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для создания своих презентаций,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но в своей презентации вы должны указать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источник шаблона: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 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Ранько Елена Алексеевна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учитель начальных классов 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МАОУ лицей №21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  г. Иваново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400" b="1" i="1" dirty="0" smtClean="0">
              <a:latin typeface="Times New Roman" pitchFamily="18" charset="0"/>
              <a:cs typeface="Arial" pitchFamily="34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40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Сайт:</a:t>
            </a:r>
            <a:r>
              <a:rPr kumimoji="0" lang="ru-RU" sz="2400" i="1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 </a:t>
            </a:r>
            <a:r>
              <a:rPr lang="en-US" sz="2400" i="1" dirty="0" smtClean="0">
                <a:latin typeface="Times New Roman" pitchFamily="18" charset="0"/>
                <a:cs typeface="Arial" pitchFamily="34" charset="0"/>
                <a:hlinkClick r:id="rId2"/>
              </a:rPr>
              <a:t>http://elenaranko.ucoz.ru/</a:t>
            </a:r>
            <a:r>
              <a:rPr lang="ru-RU" sz="2400" i="1" dirty="0" smtClean="0">
                <a:latin typeface="Times New Roman" pitchFamily="18" charset="0"/>
                <a:cs typeface="Arial" pitchFamily="34" charset="0"/>
              </a:rPr>
              <a:t>   </a:t>
            </a:r>
            <a:endParaRPr kumimoji="0" lang="ru-RU" sz="240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 txBox="1">
            <a:spLocks/>
          </p:cNvSpPr>
          <p:nvPr/>
        </p:nvSpPr>
        <p:spPr>
          <a:xfrm>
            <a:off x="539552" y="548680"/>
            <a:ext cx="8064896" cy="792088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Интернет – ресурсы:</a:t>
            </a:r>
            <a:endParaRPr kumimoji="0" lang="ru-RU" sz="36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83568" y="1628800"/>
            <a:ext cx="7776864" cy="29854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hlinkClick r:id="rId3"/>
              </a:rPr>
              <a:t>http://energyru.com/vector-clipart/objects-and-things/226-svitki-pero-chernilnica-i-knigi-v-vektore.html</a:t>
            </a:r>
            <a:endParaRPr lang="ru-RU" dirty="0" smtClean="0"/>
          </a:p>
          <a:p>
            <a:pPr algn="ctr"/>
            <a:r>
              <a:rPr lang="ru-RU" sz="2400" i="1" dirty="0" smtClean="0"/>
              <a:t>клипарт (перо, чернильница, книги)</a:t>
            </a:r>
          </a:p>
          <a:p>
            <a:pPr algn="ctr"/>
            <a:endParaRPr lang="ru-RU" sz="1000" i="1" dirty="0" smtClean="0"/>
          </a:p>
          <a:p>
            <a:pPr algn="ctr"/>
            <a:r>
              <a:rPr lang="ru-RU" u="sng" dirty="0" smtClean="0">
                <a:hlinkClick r:id="rId4"/>
              </a:rPr>
              <a:t>http://img-fotki.yandex.ru/get/6622/42830165.110/0_91b80_5dd966c8_XL</a:t>
            </a:r>
            <a:endParaRPr lang="ru-RU" u="sng" dirty="0" smtClean="0"/>
          </a:p>
          <a:p>
            <a:pPr algn="ctr"/>
            <a:r>
              <a:rPr lang="ru-RU" sz="2400" i="1" dirty="0" smtClean="0"/>
              <a:t>букет</a:t>
            </a:r>
          </a:p>
          <a:p>
            <a:pPr algn="ctr"/>
            <a:endParaRPr lang="ru-RU" sz="1000" i="1" dirty="0" smtClean="0"/>
          </a:p>
          <a:p>
            <a:pPr algn="ctr"/>
            <a:r>
              <a:rPr lang="ru-RU" u="sng" dirty="0" smtClean="0">
                <a:hlinkClick r:id="rId5"/>
              </a:rPr>
              <a:t>http://s3.uploads.ru/5o8gm.png</a:t>
            </a:r>
            <a:endParaRPr lang="ru-RU" u="sng" dirty="0" smtClean="0"/>
          </a:p>
          <a:p>
            <a:pPr algn="ctr"/>
            <a:r>
              <a:rPr lang="ru-RU" sz="2400" i="1" dirty="0" smtClean="0"/>
              <a:t>рамка</a:t>
            </a:r>
          </a:p>
          <a:p>
            <a:endParaRPr lang="ru-RU" sz="24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solidFill>
                  <a:srgbClr val="002060"/>
                </a:solidFill>
                <a:latin typeface="+mn-lt"/>
              </a:rPr>
              <a:t>Из истории создания алфавита</a:t>
            </a:r>
            <a:endParaRPr lang="ru-RU" dirty="0">
              <a:solidFill>
                <a:srgbClr val="002060"/>
              </a:solidFill>
              <a:latin typeface="+mn-lt"/>
            </a:endParaRPr>
          </a:p>
        </p:txBody>
      </p:sp>
      <p:pic>
        <p:nvPicPr>
          <p:cNvPr id="1026" name="Picture 2" descr="http://im3-tub-ru.yandex.net/i?id=1a940056f3121cd413a9ccd4b35f1826-19-144&amp;n=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1700808"/>
            <a:ext cx="3456384" cy="2160240"/>
          </a:xfrm>
          <a:prstGeom prst="rect">
            <a:avLst/>
          </a:prstGeom>
          <a:noFill/>
        </p:spPr>
      </p:pic>
      <p:pic>
        <p:nvPicPr>
          <p:cNvPr id="1028" name="Picture 4" descr="http://im1-tub-ru.yandex.net/i?id=dd815af36c471bbe44d44984924f3b52-93-144&amp;n=2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08104" y="1738300"/>
            <a:ext cx="2393066" cy="296661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5580112" y="4941168"/>
            <a:ext cx="2448271" cy="40011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ru-RU" sz="2000" dirty="0" smtClean="0"/>
              <a:t>Кирилл и </a:t>
            </a:r>
            <a:r>
              <a:rPr lang="ru-RU" sz="2000" dirty="0" err="1" smtClean="0"/>
              <a:t>Мефодий</a:t>
            </a:r>
            <a:endParaRPr lang="ru-RU" sz="20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187625" y="4149080"/>
            <a:ext cx="3456383" cy="40011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ru-RU" sz="2000" dirty="0" smtClean="0"/>
              <a:t>Финикийская  письменность</a:t>
            </a:r>
            <a:endParaRPr lang="ru-RU" sz="20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1"/>
          <p:cNvSpPr>
            <a:spLocks noChangeArrowheads="1"/>
          </p:cNvSpPr>
          <p:nvPr/>
        </p:nvSpPr>
        <p:spPr bwMode="auto">
          <a:xfrm>
            <a:off x="1547664" y="801130"/>
            <a:ext cx="6552728" cy="289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Задание залу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Из слова выньте букву.</a:t>
            </a:r>
            <a:endParaRPr kumimoji="0" lang="ru-RU" sz="105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Всласть, краска, склон, полк, тепло, беда.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Измените букву.</a:t>
            </a:r>
            <a:endParaRPr kumimoji="0" lang="ru-RU" sz="105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Булка, галка, клин.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Добавьте букву.</a:t>
            </a:r>
            <a:endParaRPr kumimoji="0" lang="ru-RU" sz="105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Рубка, дар, стол, клад, лапа, укус.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2060"/>
                </a:solidFill>
                <a:latin typeface="+mn-lt"/>
              </a:rPr>
              <a:t>Знаки препинания</a:t>
            </a:r>
            <a:endParaRPr lang="ru-RU" dirty="0">
              <a:solidFill>
                <a:srgbClr val="002060"/>
              </a:solidFill>
              <a:latin typeface="+mn-lt"/>
            </a:endParaRPr>
          </a:p>
        </p:txBody>
      </p:sp>
      <p:pic>
        <p:nvPicPr>
          <p:cNvPr id="24578" name="Picture 2" descr="http://im0-tub-ru.yandex.net/i?id=9aa4a76ed05fc94c37c806afc3eccd29-48-144&amp;n=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67744" y="1779131"/>
            <a:ext cx="4464496" cy="39162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2060"/>
                </a:solidFill>
                <a:latin typeface="+mn-lt"/>
              </a:rPr>
              <a:t>Владимир Иванович Даль</a:t>
            </a:r>
            <a:endParaRPr lang="ru-RU" dirty="0">
              <a:solidFill>
                <a:srgbClr val="002060"/>
              </a:solidFill>
              <a:latin typeface="+mn-lt"/>
            </a:endParaRPr>
          </a:p>
        </p:txBody>
      </p:sp>
      <p:pic>
        <p:nvPicPr>
          <p:cNvPr id="25602" name="Picture 2" descr="http://im2-tub-ru.yandex.net/i?id=e470baaf662d31014d5f8fc7daab5ee2-100-144&amp;n=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1700808"/>
            <a:ext cx="3168352" cy="2880320"/>
          </a:xfrm>
          <a:prstGeom prst="rect">
            <a:avLst/>
          </a:prstGeom>
          <a:noFill/>
        </p:spPr>
      </p:pic>
      <p:pic>
        <p:nvPicPr>
          <p:cNvPr id="25604" name="Picture 4" descr="https://upload.wikimedia.org/wikipedia/commons/thumb/0/01/Dal_Dictionary_title.jpg/220px-Dal_Dictionary_titl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4048" y="1700808"/>
            <a:ext cx="2880320" cy="403244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http://im3-tub-ru.yandex.net/i?id=696bc146d75c885f71894509ed3515d5-105-144&amp;n=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11760" y="804369"/>
            <a:ext cx="4536503" cy="312868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059832" y="1556792"/>
            <a:ext cx="2448272" cy="23083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ru-RU" sz="3600" b="1" dirty="0" smtClean="0"/>
              <a:t>       К</a:t>
            </a:r>
          </a:p>
          <a:p>
            <a:r>
              <a:rPr lang="ru-RU" sz="3600" b="1" dirty="0" smtClean="0"/>
              <a:t>О           О</a:t>
            </a:r>
          </a:p>
          <a:p>
            <a:r>
              <a:rPr lang="ru-RU" sz="3600" b="1" dirty="0" smtClean="0"/>
              <a:t>С            Л</a:t>
            </a:r>
          </a:p>
          <a:p>
            <a:r>
              <a:rPr lang="ru-RU" sz="3600" b="1" dirty="0" smtClean="0"/>
              <a:t>       Е</a:t>
            </a:r>
            <a:endParaRPr lang="ru-RU" sz="3600" b="1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70C0"/>
                </a:solidFill>
              </a:rPr>
              <a:t>Задание залу</a:t>
            </a:r>
            <a:endParaRPr lang="ru-RU" dirty="0">
              <a:solidFill>
                <a:srgbClr val="0070C0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Сколько есть существительных русского происхождения, начинающихся с буквы «а»?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20072" y="620688"/>
            <a:ext cx="3024336" cy="2592288"/>
          </a:xfrm>
          <a:prstGeom prst="rect">
            <a:avLst/>
          </a:prstGeom>
          <a:noFill/>
        </p:spPr>
      </p:pic>
      <p:sp>
        <p:nvSpPr>
          <p:cNvPr id="28675" name="Rectangle 3"/>
          <p:cNvSpPr>
            <a:spLocks noChangeArrowheads="1"/>
          </p:cNvSpPr>
          <p:nvPr/>
        </p:nvSpPr>
        <p:spPr bwMode="auto">
          <a:xfrm>
            <a:off x="683568" y="599226"/>
            <a:ext cx="4176464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) лёгкое морское судно 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) архитектурное сооружение 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) рабочая одежда 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4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) восточная повозка 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5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) сосновый лес 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6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) упаковка 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7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) работает в цирке 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Какие сходные по звучанию слова из славянских языков имеют противоположные значения?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548680"/>
            <a:ext cx="2304256" cy="3024336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3419872" y="908720"/>
            <a:ext cx="4536504" cy="26776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ru-RU" sz="2400" dirty="0" smtClean="0"/>
              <a:t>Польское </a:t>
            </a:r>
            <a:r>
              <a:rPr lang="ru-RU" sz="2400" dirty="0" err="1" smtClean="0"/>
              <a:t>uroda</a:t>
            </a:r>
            <a:r>
              <a:rPr lang="ru-RU" sz="2400" dirty="0" smtClean="0"/>
              <a:t> означает «красота»,</a:t>
            </a:r>
          </a:p>
          <a:p>
            <a:r>
              <a:rPr lang="ru-RU" sz="2400" dirty="0" smtClean="0"/>
              <a:t> </a:t>
            </a:r>
            <a:r>
              <a:rPr lang="ru-RU" sz="2400" dirty="0" err="1" smtClean="0"/>
              <a:t>woń</a:t>
            </a:r>
            <a:r>
              <a:rPr lang="ru-RU" sz="2400" dirty="0" smtClean="0"/>
              <a:t> — «запах, аромат», </a:t>
            </a:r>
            <a:r>
              <a:rPr lang="ru-RU" sz="2400" dirty="0" err="1" smtClean="0"/>
              <a:t>zapominać</a:t>
            </a:r>
            <a:r>
              <a:rPr lang="ru-RU" sz="2400" dirty="0" smtClean="0"/>
              <a:t> — «забывать»;</a:t>
            </a:r>
          </a:p>
          <a:p>
            <a:r>
              <a:rPr lang="ru-RU" sz="2400" dirty="0" smtClean="0"/>
              <a:t> в переводе с чешского </a:t>
            </a:r>
            <a:r>
              <a:rPr lang="ru-RU" sz="2400" dirty="0" err="1" smtClean="0"/>
              <a:t>čerstvý</a:t>
            </a:r>
            <a:r>
              <a:rPr lang="ru-RU" sz="2400" dirty="0" smtClean="0"/>
              <a:t> значит «свежий», </a:t>
            </a:r>
          </a:p>
          <a:p>
            <a:r>
              <a:rPr lang="ru-RU" sz="2400" dirty="0" err="1" smtClean="0"/>
              <a:t>potraviny</a:t>
            </a:r>
            <a:r>
              <a:rPr lang="ru-RU" sz="2400" dirty="0" smtClean="0"/>
              <a:t> — «продукты».</a:t>
            </a:r>
            <a:endParaRPr lang="ru-RU" sz="24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Другая 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800000"/>
      </a:hlink>
      <a:folHlink>
        <a:srgbClr val="D99694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317</TotalTime>
  <Words>216</Words>
  <Application>Microsoft Office PowerPoint</Application>
  <PresentationFormat>Экран (4:3)</PresentationFormat>
  <Paragraphs>54</Paragraphs>
  <Slides>11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Слайд 1</vt:lpstr>
      <vt:lpstr>Из истории создания алфавита</vt:lpstr>
      <vt:lpstr>Слайд 3</vt:lpstr>
      <vt:lpstr>Знаки препинания</vt:lpstr>
      <vt:lpstr>Владимир Иванович Даль</vt:lpstr>
      <vt:lpstr>Слайд 6</vt:lpstr>
      <vt:lpstr>Задание залу</vt:lpstr>
      <vt:lpstr>Слайд 8</vt:lpstr>
      <vt:lpstr>Слайд 9</vt:lpstr>
      <vt:lpstr>Слайд 10</vt:lpstr>
      <vt:lpstr>Слайд 11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Название презентации</dc:title>
  <dc:creator>Елена</dc:creator>
  <cp:lastModifiedBy>Пользователь</cp:lastModifiedBy>
  <cp:revision>31</cp:revision>
  <dcterms:created xsi:type="dcterms:W3CDTF">2013-07-29T17:42:42Z</dcterms:created>
  <dcterms:modified xsi:type="dcterms:W3CDTF">2014-09-16T15:12:43Z</dcterms:modified>
</cp:coreProperties>
</file>