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20.08.2014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20.08.2014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20.08.2014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20.08.2014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20.08.2014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20.08.2014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20.08.2014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20.08.2014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20.08.2014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20.08.2014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20.08.2014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20.08.2014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8" Type="http://schemas.openxmlformats.org/officeDocument/2006/relationships/image" Target="../media/image25.jpeg"/><Relationship Id="rId3" Type="http://schemas.openxmlformats.org/officeDocument/2006/relationships/image" Target="../media/image20.jpeg"/><Relationship Id="rId7" Type="http://schemas.openxmlformats.org/officeDocument/2006/relationships/image" Target="../media/image24.jpeg"/><Relationship Id="rId2" Type="http://schemas.openxmlformats.org/officeDocument/2006/relationships/image" Target="../media/image19.jpeg"/><Relationship Id="rId1" Type="http://schemas.openxmlformats.org/officeDocument/2006/relationships/slideLayout" Target="../slideLayouts/slideLayout7.xml"/><Relationship Id="rId6" Type="http://schemas.openxmlformats.org/officeDocument/2006/relationships/image" Target="../media/image23.jpeg"/><Relationship Id="rId5" Type="http://schemas.openxmlformats.org/officeDocument/2006/relationships/image" Target="../media/image22.jpeg"/><Relationship Id="rId4" Type="http://schemas.openxmlformats.org/officeDocument/2006/relationships/image" Target="../media/image21.jpeg"/><Relationship Id="rId9" Type="http://schemas.openxmlformats.org/officeDocument/2006/relationships/image" Target="../media/image2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slideLayout" Target="../slideLayouts/slideLayout7.xml"/><Relationship Id="rId4" Type="http://schemas.openxmlformats.org/officeDocument/2006/relationships/image" Target="../media/image31.jpeg"/></Relationships>
</file>

<file path=ppt/slides/_rels/slide14.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image" Target="../media/image3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 Id="rId5" Type="http://schemas.openxmlformats.org/officeDocument/2006/relationships/image" Target="../media/image18.jpeg"/><Relationship Id="rId4" Type="http://schemas.openxmlformats.org/officeDocument/2006/relationships/image" Target="../media/image1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ru-RU" dirty="0" smtClean="0"/>
              <a:t>И.С.Тургенев- человек и писатель</a:t>
            </a:r>
            <a:endParaRPr lang="ru-RU" dirty="0"/>
          </a:p>
        </p:txBody>
      </p:sp>
      <p:pic>
        <p:nvPicPr>
          <p:cNvPr id="4098" name="Picture 2" descr="http://im2-tub-ru.yandex.net/i?id=116915885-31-72&amp;n=21"/>
          <p:cNvPicPr>
            <a:picLocks noChangeAspect="1" noChangeArrowheads="1"/>
          </p:cNvPicPr>
          <p:nvPr/>
        </p:nvPicPr>
        <p:blipFill>
          <a:blip r:embed="rId2" cstate="print"/>
          <a:srcRect/>
          <a:stretch>
            <a:fillRect/>
          </a:stretch>
        </p:blipFill>
        <p:spPr bwMode="auto">
          <a:xfrm>
            <a:off x="5500694" y="1571612"/>
            <a:ext cx="2643206" cy="3286148"/>
          </a:xfrm>
          <a:prstGeom prst="rect">
            <a:avLst/>
          </a:prstGeom>
          <a:noFill/>
        </p:spPr>
      </p:pic>
      <p:pic>
        <p:nvPicPr>
          <p:cNvPr id="4102" name="Picture 6" descr="http://im3-tub-ru.yandex.net/i?id=481586120-43-72&amp;n=21"/>
          <p:cNvPicPr>
            <a:picLocks noChangeAspect="1" noChangeArrowheads="1"/>
          </p:cNvPicPr>
          <p:nvPr/>
        </p:nvPicPr>
        <p:blipFill>
          <a:blip r:embed="rId3" cstate="print"/>
          <a:srcRect/>
          <a:stretch>
            <a:fillRect/>
          </a:stretch>
        </p:blipFill>
        <p:spPr bwMode="auto">
          <a:xfrm>
            <a:off x="1071538" y="1571612"/>
            <a:ext cx="2728932" cy="3320166"/>
          </a:xfrm>
          <a:prstGeom prst="rect">
            <a:avLst/>
          </a:prstGeom>
          <a:noFill/>
        </p:spPr>
      </p:pic>
      <p:sp>
        <p:nvSpPr>
          <p:cNvPr id="5" name="Прямоугольник 4"/>
          <p:cNvSpPr/>
          <p:nvPr/>
        </p:nvSpPr>
        <p:spPr>
          <a:xfrm>
            <a:off x="2286000" y="5286388"/>
            <a:ext cx="5500710" cy="83099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ru-RU" sz="2400" dirty="0" smtClean="0"/>
              <a:t>Учитель МБОУ "Шаховская ОСОШ" Петрова Елена Валентиновна</a:t>
            </a:r>
            <a:endParaRPr lang="ru-RU"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42852"/>
            <a:ext cx="5857884" cy="2246769"/>
          </a:xfrm>
          <a:prstGeom prst="rect">
            <a:avLst/>
          </a:prstGeom>
        </p:spPr>
        <p:txBody>
          <a:bodyPr wrap="square">
            <a:spAutoFit/>
          </a:bodyPr>
          <a:lstStyle/>
          <a:p>
            <a:r>
              <a:rPr lang="ru-RU" sz="2800" dirty="0" smtClean="0"/>
              <a:t>Летом 1855 в Спасском был написан роман "Рудин" ;</a:t>
            </a:r>
          </a:p>
          <a:p>
            <a:r>
              <a:rPr lang="ru-RU" sz="2800" dirty="0" smtClean="0"/>
              <a:t> в 1859 — "Дворянское гнездо"; </a:t>
            </a:r>
          </a:p>
          <a:p>
            <a:r>
              <a:rPr lang="ru-RU" sz="2800" dirty="0" smtClean="0"/>
              <a:t>в 1860 — "Накануне";</a:t>
            </a:r>
          </a:p>
          <a:p>
            <a:r>
              <a:rPr lang="ru-RU" sz="2800" dirty="0" smtClean="0"/>
              <a:t> в 1862 — "Отцы и дети".</a:t>
            </a:r>
            <a:endParaRPr lang="ru-RU" sz="2800" dirty="0"/>
          </a:p>
        </p:txBody>
      </p:sp>
      <p:pic>
        <p:nvPicPr>
          <p:cNvPr id="22530" name="Picture 2" descr="http://im2-tub-ru.yandex.net/i?id=52723551-66-72&amp;n=21"/>
          <p:cNvPicPr>
            <a:picLocks noChangeAspect="1" noChangeArrowheads="1"/>
          </p:cNvPicPr>
          <p:nvPr/>
        </p:nvPicPr>
        <p:blipFill>
          <a:blip r:embed="rId2" cstate="print"/>
          <a:srcRect/>
          <a:stretch>
            <a:fillRect/>
          </a:stretch>
        </p:blipFill>
        <p:spPr bwMode="auto">
          <a:xfrm>
            <a:off x="6000760" y="214290"/>
            <a:ext cx="1143008" cy="1428750"/>
          </a:xfrm>
          <a:prstGeom prst="rect">
            <a:avLst/>
          </a:prstGeom>
          <a:noFill/>
        </p:spPr>
      </p:pic>
      <p:pic>
        <p:nvPicPr>
          <p:cNvPr id="22532" name="Picture 4" descr="http://im5-tub-ru.yandex.net/i?id=114824219-29-72&amp;n=21"/>
          <p:cNvPicPr>
            <a:picLocks noChangeAspect="1" noChangeArrowheads="1"/>
          </p:cNvPicPr>
          <p:nvPr/>
        </p:nvPicPr>
        <p:blipFill>
          <a:blip r:embed="rId3" cstate="print"/>
          <a:srcRect/>
          <a:stretch>
            <a:fillRect/>
          </a:stretch>
        </p:blipFill>
        <p:spPr bwMode="auto">
          <a:xfrm>
            <a:off x="6643702" y="1500174"/>
            <a:ext cx="1143008" cy="1428750"/>
          </a:xfrm>
          <a:prstGeom prst="rect">
            <a:avLst/>
          </a:prstGeom>
          <a:noFill/>
        </p:spPr>
      </p:pic>
      <p:pic>
        <p:nvPicPr>
          <p:cNvPr id="22534" name="Picture 6" descr="http://im7-tub-ru.yandex.net/i?id=10637612-16-72&amp;n=21"/>
          <p:cNvPicPr>
            <a:picLocks noChangeAspect="1" noChangeArrowheads="1"/>
          </p:cNvPicPr>
          <p:nvPr/>
        </p:nvPicPr>
        <p:blipFill>
          <a:blip r:embed="rId4" cstate="print"/>
          <a:srcRect/>
          <a:stretch>
            <a:fillRect/>
          </a:stretch>
        </p:blipFill>
        <p:spPr bwMode="auto">
          <a:xfrm>
            <a:off x="7643834" y="4429132"/>
            <a:ext cx="1285884" cy="1571636"/>
          </a:xfrm>
          <a:prstGeom prst="rect">
            <a:avLst/>
          </a:prstGeom>
          <a:noFill/>
        </p:spPr>
      </p:pic>
      <p:pic>
        <p:nvPicPr>
          <p:cNvPr id="22536" name="Picture 8" descr="http://im2-tub-ru.yandex.net/i?id=107301461-00-72&amp;n=21"/>
          <p:cNvPicPr>
            <a:picLocks noChangeAspect="1" noChangeArrowheads="1"/>
          </p:cNvPicPr>
          <p:nvPr/>
        </p:nvPicPr>
        <p:blipFill>
          <a:blip r:embed="rId5" cstate="print"/>
          <a:srcRect/>
          <a:stretch>
            <a:fillRect/>
          </a:stretch>
        </p:blipFill>
        <p:spPr bwMode="auto">
          <a:xfrm>
            <a:off x="7143768" y="2857496"/>
            <a:ext cx="1428750" cy="1643074"/>
          </a:xfrm>
          <a:prstGeom prst="rect">
            <a:avLst/>
          </a:prstGeom>
          <a:noFill/>
        </p:spPr>
      </p:pic>
      <p:pic>
        <p:nvPicPr>
          <p:cNvPr id="22542" name="Picture 14" descr="http://im6-tub-ru.yandex.net/i?id=423353254-51-72&amp;n=21"/>
          <p:cNvPicPr>
            <a:picLocks noChangeAspect="1" noChangeArrowheads="1"/>
          </p:cNvPicPr>
          <p:nvPr/>
        </p:nvPicPr>
        <p:blipFill>
          <a:blip r:embed="rId6" cstate="print"/>
          <a:srcRect/>
          <a:stretch>
            <a:fillRect/>
          </a:stretch>
        </p:blipFill>
        <p:spPr bwMode="auto">
          <a:xfrm>
            <a:off x="2928926" y="3071810"/>
            <a:ext cx="1571636" cy="2357454"/>
          </a:xfrm>
          <a:prstGeom prst="rect">
            <a:avLst/>
          </a:prstGeom>
          <a:noFill/>
        </p:spPr>
      </p:pic>
      <p:pic>
        <p:nvPicPr>
          <p:cNvPr id="22546" name="Picture 18" descr="http://im6-tub-ru.yandex.net/i?id=476158227-24-72&amp;n=21"/>
          <p:cNvPicPr>
            <a:picLocks noChangeAspect="1" noChangeArrowheads="1"/>
          </p:cNvPicPr>
          <p:nvPr/>
        </p:nvPicPr>
        <p:blipFill>
          <a:blip r:embed="rId7" cstate="print"/>
          <a:srcRect/>
          <a:stretch>
            <a:fillRect/>
          </a:stretch>
        </p:blipFill>
        <p:spPr bwMode="auto">
          <a:xfrm>
            <a:off x="571472" y="2714620"/>
            <a:ext cx="1643075" cy="2428882"/>
          </a:xfrm>
          <a:prstGeom prst="rect">
            <a:avLst/>
          </a:prstGeom>
          <a:noFill/>
        </p:spPr>
      </p:pic>
      <p:pic>
        <p:nvPicPr>
          <p:cNvPr id="22548" name="Picture 20" descr="http://im8-tub-ru.yandex.net/i?id=157210905-27-72&amp;n=21"/>
          <p:cNvPicPr>
            <a:picLocks noChangeAspect="1" noChangeArrowheads="1"/>
          </p:cNvPicPr>
          <p:nvPr/>
        </p:nvPicPr>
        <p:blipFill>
          <a:blip r:embed="rId8" cstate="print"/>
          <a:srcRect/>
          <a:stretch>
            <a:fillRect/>
          </a:stretch>
        </p:blipFill>
        <p:spPr bwMode="auto">
          <a:xfrm>
            <a:off x="5143504" y="3500438"/>
            <a:ext cx="1571636" cy="2286016"/>
          </a:xfrm>
          <a:prstGeom prst="rect">
            <a:avLst/>
          </a:prstGeom>
          <a:noFill/>
        </p:spPr>
      </p:pic>
      <p:pic>
        <p:nvPicPr>
          <p:cNvPr id="22550" name="Picture 22" descr="Подпись"/>
          <p:cNvPicPr>
            <a:picLocks noChangeAspect="1" noChangeArrowheads="1"/>
          </p:cNvPicPr>
          <p:nvPr/>
        </p:nvPicPr>
        <p:blipFill>
          <a:blip r:embed="rId9" cstate="print"/>
          <a:srcRect/>
          <a:stretch>
            <a:fillRect/>
          </a:stretch>
        </p:blipFill>
        <p:spPr bwMode="auto">
          <a:xfrm>
            <a:off x="500034" y="5500702"/>
            <a:ext cx="2071702" cy="107157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57224" y="285728"/>
            <a:ext cx="7643866" cy="5632311"/>
          </a:xfrm>
          <a:prstGeom prst="rect">
            <a:avLst/>
          </a:prstGeom>
        </p:spPr>
        <p:txBody>
          <a:bodyPr wrap="square">
            <a:spAutoFit/>
          </a:bodyPr>
          <a:lstStyle/>
          <a:p>
            <a:pPr algn="just"/>
            <a:r>
              <a:rPr lang="ru-RU" dirty="0" smtClean="0"/>
              <a:t>	Ситуация в России быстро менялась: правительство объявило о намерении освободить крестьян от крепостной зависимости, началась подготовка реформы, порождая многочисленные планы предстоящего переустройства. Тургенев принимал активное участие в этом процессе, стал негласным сотрудником Герцена, посылая обличительный материал в журнал "Колокол", сотрудничал и с "Современником", собиравшим вокруг себя главные силы передовой литературы и публицистики. Литераторы разных направлений поначалу выступали единым фронтом, но скоро появились острые разногласия. Произошел разрыв Тургенева с журналом "Современник", причиной которого стала статья Добролюбова "Когда же придет настоящий день?", посвященная роману Тургенева "Накануне", в которой критик предсказывал скорое появление русского Инсарова, приближение дня революции. Тургенев не принял подобной трактовки романа и просил Некрасова не печатать эту статью. Некрасов стал на сторону Добролюбова и Чернышевского, и Тургенев ушел из "Современника". К 1862 — 1863 относится его полемика с </a:t>
            </a:r>
            <a:r>
              <a:rPr lang="ru-RU" dirty="0" err="1" smtClean="0"/>
              <a:t>Герценым</a:t>
            </a:r>
            <a:r>
              <a:rPr lang="ru-RU" dirty="0" smtClean="0"/>
              <a:t> по вопросу о дальнейших путях развития России, приведшая к расхождению между ними. Возлагая надежды на реформы "сверху", Тургенев считал необоснованной веру Герцена в революционные и социалистические устремления крестьянства.</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357166"/>
            <a:ext cx="7143800" cy="5940088"/>
          </a:xfrm>
          <a:prstGeom prst="rect">
            <a:avLst/>
          </a:prstGeom>
        </p:spPr>
        <p:txBody>
          <a:bodyPr wrap="square">
            <a:spAutoFit/>
          </a:bodyPr>
          <a:lstStyle/>
          <a:p>
            <a:r>
              <a:rPr lang="ru-RU" dirty="0" smtClean="0"/>
              <a:t>	</a:t>
            </a:r>
            <a:r>
              <a:rPr lang="ru-RU" sz="2000" dirty="0" smtClean="0"/>
              <a:t>С 1863 писатель поселился вместе с семьей Виардо в </a:t>
            </a:r>
            <a:r>
              <a:rPr lang="ru-RU" sz="2000" dirty="0" err="1" smtClean="0"/>
              <a:t>Баден-Бадене</a:t>
            </a:r>
            <a:r>
              <a:rPr lang="ru-RU" sz="2000" dirty="0" smtClean="0"/>
              <a:t>. Тогда же стал сотрудничать с либерально-буржуазным "Вестником Европы", в котором были опубликованы все его последующие крупные произведения, в том числе и последний роман "Новь" (1876).</a:t>
            </a:r>
          </a:p>
          <a:p>
            <a:r>
              <a:rPr lang="ru-RU" sz="2000" dirty="0" smtClean="0"/>
              <a:t>	Следуя за семьей Виардо, Тургенев переехал в Париж. В дни Парижской коммуны жил в Лондоне, после ее разгрома вернулся во Францию, где оставался до конца своей жизни, проводя зимы в Париже, а летние месяцы за городом, в </a:t>
            </a:r>
            <a:r>
              <a:rPr lang="ru-RU" sz="2000" dirty="0" err="1" smtClean="0"/>
              <a:t>Буживале</a:t>
            </a:r>
            <a:r>
              <a:rPr lang="ru-RU" sz="2000" dirty="0" smtClean="0"/>
              <a:t>, и совершая каждую весну непродолжительные поездки в Россию.</a:t>
            </a:r>
          </a:p>
          <a:p>
            <a:pPr algn="just"/>
            <a:r>
              <a:rPr lang="ru-RU" sz="2000" dirty="0" smtClean="0"/>
              <a:t>	Общественный подъем 1870-х в России, связанный с попытками народников найти революционный выход из кризиса, писатель встретил с интересом, сблизился с руководителями движения, оказывал материальную помощь в издании сборника "Вперед". Вновь пробудился его давний интерес к народной теме, возвратился к "Запискам охотника", дополняя их новыми очерками, написал повести "Пунин и Бабурин" (1874), "Часы" (1875) и др.</a:t>
            </a:r>
            <a:endParaRPr lang="ru-RU" sz="2000" dirty="0"/>
          </a:p>
        </p:txBody>
      </p:sp>
      <p:pic>
        <p:nvPicPr>
          <p:cNvPr id="25602" name="Picture 2" descr="http://im5-tub-ru.yandex.net/i?id=87046754-50-72&amp;n=21"/>
          <p:cNvPicPr>
            <a:picLocks noChangeAspect="1" noChangeArrowheads="1"/>
          </p:cNvPicPr>
          <p:nvPr/>
        </p:nvPicPr>
        <p:blipFill>
          <a:blip r:embed="rId2" cstate="print"/>
          <a:srcRect/>
          <a:stretch>
            <a:fillRect/>
          </a:stretch>
        </p:blipFill>
        <p:spPr bwMode="auto">
          <a:xfrm>
            <a:off x="7429520" y="357166"/>
            <a:ext cx="1714480" cy="1428750"/>
          </a:xfrm>
          <a:prstGeom prst="rect">
            <a:avLst/>
          </a:prstGeom>
          <a:noFill/>
        </p:spPr>
      </p:pic>
      <p:sp>
        <p:nvSpPr>
          <p:cNvPr id="4" name="Прямоугольник 3"/>
          <p:cNvSpPr/>
          <p:nvPr/>
        </p:nvSpPr>
        <p:spPr>
          <a:xfrm>
            <a:off x="7643834" y="2000240"/>
            <a:ext cx="1500166" cy="92333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ru-RU" dirty="0" smtClean="0"/>
              <a:t>Дом Тургенева в </a:t>
            </a:r>
            <a:r>
              <a:rPr lang="ru-RU" dirty="0" err="1" smtClean="0"/>
              <a:t>Буживале</a:t>
            </a:r>
            <a:endParaRPr lang="ru-RU" dirty="0"/>
          </a:p>
        </p:txBody>
      </p:sp>
      <p:pic>
        <p:nvPicPr>
          <p:cNvPr id="3074" name="Picture 2" descr="http://im5-tub-ru.yandex.net/i?id=104535378-06-72&amp;n=21"/>
          <p:cNvPicPr>
            <a:picLocks noChangeAspect="1" noChangeArrowheads="1"/>
          </p:cNvPicPr>
          <p:nvPr/>
        </p:nvPicPr>
        <p:blipFill>
          <a:blip r:embed="rId3" cstate="print"/>
          <a:srcRect/>
          <a:stretch>
            <a:fillRect/>
          </a:stretch>
        </p:blipFill>
        <p:spPr bwMode="auto">
          <a:xfrm>
            <a:off x="7572396" y="3357562"/>
            <a:ext cx="1571605" cy="142875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57224" y="571480"/>
            <a:ext cx="6000776" cy="4093428"/>
          </a:xfrm>
          <a:prstGeom prst="rect">
            <a:avLst/>
          </a:prstGeom>
        </p:spPr>
        <p:txBody>
          <a:bodyPr wrap="square">
            <a:spAutoFit/>
          </a:bodyPr>
          <a:lstStyle/>
          <a:p>
            <a:pPr algn="just"/>
            <a:r>
              <a:rPr lang="ru-RU" sz="2000" dirty="0" smtClean="0"/>
              <a:t>	Началось общественное оживление среди учащейся молодежи, среди широких слоев общества. Популярность Тургенева, в свое время поколебленная его разрывом с "Современником", теперь снова восстановилась и стала быстро расти. В феврале 1879, когда он приехал в Россию, его чествовали на литературных вечерах и торжественных обедах, усиленно приглашая остаться на родине. Тургенев даже склонен был прекратить добровольное изгнание, однако это намерение не было осуществлено. Весной 1882 обнаружились первые признаки тяжелой болезни, лишившей писателя возможности передвижения.</a:t>
            </a:r>
            <a:endParaRPr lang="ru-RU" sz="2000" dirty="0"/>
          </a:p>
        </p:txBody>
      </p:sp>
      <p:pic>
        <p:nvPicPr>
          <p:cNvPr id="24580" name="Picture 4" descr="http://im5-tub-ru.yandex.net/i?id=450421812-11-72&amp;n=21"/>
          <p:cNvPicPr>
            <a:picLocks noChangeAspect="1" noChangeArrowheads="1"/>
          </p:cNvPicPr>
          <p:nvPr/>
        </p:nvPicPr>
        <p:blipFill>
          <a:blip r:embed="rId2" cstate="print"/>
          <a:srcRect/>
          <a:stretch>
            <a:fillRect/>
          </a:stretch>
        </p:blipFill>
        <p:spPr bwMode="auto">
          <a:xfrm>
            <a:off x="7286644" y="428604"/>
            <a:ext cx="1571636" cy="2428892"/>
          </a:xfrm>
          <a:prstGeom prst="rect">
            <a:avLst/>
          </a:prstGeom>
          <a:noFill/>
        </p:spPr>
      </p:pic>
      <p:pic>
        <p:nvPicPr>
          <p:cNvPr id="24582" name="Picture 6" descr="http://im5-tub-ru.yandex.net/i?id=33704262-51-72&amp;n=21"/>
          <p:cNvPicPr>
            <a:picLocks noChangeAspect="1" noChangeArrowheads="1"/>
          </p:cNvPicPr>
          <p:nvPr/>
        </p:nvPicPr>
        <p:blipFill>
          <a:blip r:embed="rId3" cstate="print"/>
          <a:srcRect/>
          <a:stretch>
            <a:fillRect/>
          </a:stretch>
        </p:blipFill>
        <p:spPr bwMode="auto">
          <a:xfrm>
            <a:off x="785786" y="4786322"/>
            <a:ext cx="2571768" cy="1643074"/>
          </a:xfrm>
          <a:prstGeom prst="rect">
            <a:avLst/>
          </a:prstGeom>
          <a:noFill/>
        </p:spPr>
      </p:pic>
      <p:pic>
        <p:nvPicPr>
          <p:cNvPr id="2050" name="Picture 2" descr="http://im4-tub-ru.yandex.net/i?id=51734841-20-72&amp;n=21"/>
          <p:cNvPicPr>
            <a:picLocks noChangeAspect="1" noChangeArrowheads="1"/>
          </p:cNvPicPr>
          <p:nvPr/>
        </p:nvPicPr>
        <p:blipFill>
          <a:blip r:embed="rId4" cstate="print"/>
          <a:srcRect/>
          <a:stretch>
            <a:fillRect/>
          </a:stretch>
        </p:blipFill>
        <p:spPr bwMode="auto">
          <a:xfrm>
            <a:off x="4857752" y="4786322"/>
            <a:ext cx="2571768" cy="1643074"/>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1472" y="571480"/>
            <a:ext cx="5357850" cy="1938992"/>
          </a:xfrm>
          <a:prstGeom prst="rect">
            <a:avLst/>
          </a:prstGeom>
        </p:spPr>
        <p:txBody>
          <a:bodyPr wrap="square">
            <a:spAutoFit/>
          </a:bodyPr>
          <a:lstStyle/>
          <a:p>
            <a:pPr algn="just"/>
            <a:r>
              <a:rPr lang="ru-RU" sz="2400" dirty="0" smtClean="0"/>
              <a:t>22 августа (3 сентября н.с.) 1883 Тургенев умер в </a:t>
            </a:r>
            <a:r>
              <a:rPr lang="ru-RU" sz="2400" dirty="0" err="1" smtClean="0"/>
              <a:t>Буживале</a:t>
            </a:r>
            <a:r>
              <a:rPr lang="ru-RU" sz="2400" dirty="0" smtClean="0"/>
              <a:t>. Согласно завещанию писателя, тело его было перевезено в Россию и похоронено в Петербурге.</a:t>
            </a:r>
            <a:endParaRPr lang="ru-RU" sz="2400" dirty="0"/>
          </a:p>
        </p:txBody>
      </p:sp>
      <p:pic>
        <p:nvPicPr>
          <p:cNvPr id="23554" name="Picture 2" descr="http://upload.wikimedia.org/wikipedia/commons/thumb/e/e0/Literator_Bridges_Grave_Turgenev.jpg/220px-Literator_Bridges_Grave_Turgenev.jpg"/>
          <p:cNvPicPr>
            <a:picLocks noChangeAspect="1" noChangeArrowheads="1"/>
          </p:cNvPicPr>
          <p:nvPr/>
        </p:nvPicPr>
        <p:blipFill>
          <a:blip r:embed="rId2" cstate="print"/>
          <a:srcRect/>
          <a:stretch>
            <a:fillRect/>
          </a:stretch>
        </p:blipFill>
        <p:spPr bwMode="auto">
          <a:xfrm>
            <a:off x="6715140" y="357166"/>
            <a:ext cx="2095500" cy="3143250"/>
          </a:xfrm>
          <a:prstGeom prst="rect">
            <a:avLst/>
          </a:prstGeom>
          <a:noFill/>
        </p:spPr>
      </p:pic>
      <p:sp>
        <p:nvSpPr>
          <p:cNvPr id="4" name="Прямоугольник 3"/>
          <p:cNvSpPr/>
          <p:nvPr/>
        </p:nvSpPr>
        <p:spPr>
          <a:xfrm>
            <a:off x="6643702" y="3714751"/>
            <a:ext cx="2500298" cy="92333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ru-RU" dirty="0" smtClean="0"/>
              <a:t>Надгробный бюст Тургенева на </a:t>
            </a:r>
            <a:r>
              <a:rPr lang="ru-RU" dirty="0" err="1" smtClean="0"/>
              <a:t>Волковском</a:t>
            </a:r>
            <a:r>
              <a:rPr lang="ru-RU" dirty="0" smtClean="0"/>
              <a:t> кладбище</a:t>
            </a:r>
            <a:endParaRPr lang="ru-RU" dirty="0"/>
          </a:p>
        </p:txBody>
      </p:sp>
      <p:pic>
        <p:nvPicPr>
          <p:cNvPr id="23556" name="Picture 4" descr="http://im7-tub-ru.yandex.net/i?id=108643956-54-72&amp;n=21"/>
          <p:cNvPicPr>
            <a:picLocks noChangeAspect="1" noChangeArrowheads="1"/>
          </p:cNvPicPr>
          <p:nvPr/>
        </p:nvPicPr>
        <p:blipFill>
          <a:blip r:embed="rId3" cstate="print"/>
          <a:srcRect/>
          <a:stretch>
            <a:fillRect/>
          </a:stretch>
        </p:blipFill>
        <p:spPr bwMode="auto">
          <a:xfrm>
            <a:off x="1071538" y="2857496"/>
            <a:ext cx="3257573" cy="2143140"/>
          </a:xfrm>
          <a:prstGeom prst="rect">
            <a:avLst/>
          </a:prstGeom>
          <a:noFill/>
        </p:spPr>
      </p:pic>
      <p:sp>
        <p:nvSpPr>
          <p:cNvPr id="6" name="Прямоугольник 5"/>
          <p:cNvSpPr/>
          <p:nvPr/>
        </p:nvSpPr>
        <p:spPr>
          <a:xfrm>
            <a:off x="928662" y="5214950"/>
            <a:ext cx="3786214" cy="58477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ru-RU" sz="1600" dirty="0" smtClean="0"/>
              <a:t>И.С.</a:t>
            </a:r>
            <a:r>
              <a:rPr lang="ru-RU" sz="1600" b="1" dirty="0" smtClean="0"/>
              <a:t>Тургенев</a:t>
            </a:r>
            <a:r>
              <a:rPr lang="ru-RU" sz="1600" dirty="0" smtClean="0"/>
              <a:t> в </a:t>
            </a:r>
            <a:r>
              <a:rPr lang="ru-RU" sz="1600" b="1" dirty="0" err="1" smtClean="0"/>
              <a:t>Буживале</a:t>
            </a:r>
            <a:r>
              <a:rPr lang="ru-RU" sz="1600" dirty="0" smtClean="0"/>
              <a:t> </a:t>
            </a:r>
            <a:r>
              <a:rPr lang="ru-RU" sz="1600" dirty="0" err="1" smtClean="0"/>
              <a:t>в</a:t>
            </a:r>
            <a:r>
              <a:rPr lang="ru-RU" sz="1600" dirty="0" smtClean="0"/>
              <a:t> последние часы жизни</a:t>
            </a:r>
            <a:endParaRPr lang="ru-RU"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42844" y="3214686"/>
            <a:ext cx="3071834" cy="1754326"/>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ru-RU" dirty="0" smtClean="0"/>
              <a:t>Мать, Варвара Петровна Тургенева (до замужества </a:t>
            </a:r>
            <a:r>
              <a:rPr lang="ru-RU" dirty="0" err="1" smtClean="0"/>
              <a:t>Лутовинова</a:t>
            </a:r>
            <a:r>
              <a:rPr lang="ru-RU" dirty="0" smtClean="0"/>
              <a:t>) (1787—1850), происходила из богатой дворянской семьи.</a:t>
            </a:r>
            <a:endParaRPr lang="ru-RU" dirty="0"/>
          </a:p>
        </p:txBody>
      </p:sp>
      <p:pic>
        <p:nvPicPr>
          <p:cNvPr id="14338" name="Picture 2" descr="http://im2-tub-ru.yandex.net/i?id=140740699-21-72&amp;n=21"/>
          <p:cNvPicPr>
            <a:picLocks noChangeAspect="1" noChangeArrowheads="1"/>
          </p:cNvPicPr>
          <p:nvPr/>
        </p:nvPicPr>
        <p:blipFill>
          <a:blip r:embed="rId2" cstate="print"/>
          <a:srcRect/>
          <a:stretch>
            <a:fillRect/>
          </a:stretch>
        </p:blipFill>
        <p:spPr bwMode="auto">
          <a:xfrm>
            <a:off x="3571868" y="2071678"/>
            <a:ext cx="2214578" cy="2000254"/>
          </a:xfrm>
          <a:prstGeom prst="rect">
            <a:avLst/>
          </a:prstGeom>
          <a:noFill/>
        </p:spPr>
      </p:pic>
      <p:pic>
        <p:nvPicPr>
          <p:cNvPr id="14340" name="Picture 4" descr="http://im6-tub-ru.yandex.net/i?id=195307046-38-72&amp;n=21"/>
          <p:cNvPicPr>
            <a:picLocks noChangeAspect="1" noChangeArrowheads="1"/>
          </p:cNvPicPr>
          <p:nvPr/>
        </p:nvPicPr>
        <p:blipFill>
          <a:blip r:embed="rId3" cstate="print"/>
          <a:srcRect/>
          <a:stretch>
            <a:fillRect/>
          </a:stretch>
        </p:blipFill>
        <p:spPr bwMode="auto">
          <a:xfrm>
            <a:off x="0" y="0"/>
            <a:ext cx="2714612" cy="3071810"/>
          </a:xfrm>
          <a:prstGeom prst="rect">
            <a:avLst/>
          </a:prstGeom>
          <a:noFill/>
        </p:spPr>
      </p:pic>
      <p:pic>
        <p:nvPicPr>
          <p:cNvPr id="14342" name="Picture 6" descr="http://im6-tub-ru.yandex.net/i?id=346742195-41-72&amp;n=21"/>
          <p:cNvPicPr>
            <a:picLocks noChangeAspect="1" noChangeArrowheads="1"/>
          </p:cNvPicPr>
          <p:nvPr/>
        </p:nvPicPr>
        <p:blipFill>
          <a:blip r:embed="rId4" cstate="print"/>
          <a:srcRect/>
          <a:stretch>
            <a:fillRect/>
          </a:stretch>
        </p:blipFill>
        <p:spPr bwMode="auto">
          <a:xfrm>
            <a:off x="6286512" y="-34"/>
            <a:ext cx="2857488" cy="3071844"/>
          </a:xfrm>
          <a:prstGeom prst="rect">
            <a:avLst/>
          </a:prstGeom>
          <a:noFill/>
        </p:spPr>
      </p:pic>
      <p:sp>
        <p:nvSpPr>
          <p:cNvPr id="7" name="Прямоугольник 6"/>
          <p:cNvSpPr/>
          <p:nvPr/>
        </p:nvSpPr>
        <p:spPr>
          <a:xfrm>
            <a:off x="6429388" y="3214686"/>
            <a:ext cx="2714612" cy="1477328"/>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ru-RU" dirty="0" smtClean="0"/>
              <a:t>Отец, </a:t>
            </a:r>
            <a:r>
              <a:rPr lang="ru-RU" u="sng" dirty="0" smtClean="0"/>
              <a:t>Сергей Николаевич Тургенев</a:t>
            </a:r>
            <a:r>
              <a:rPr lang="ru-RU" dirty="0" smtClean="0"/>
              <a:t> (1793—1834), был отставным полковником-кирасиром</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Главный дом усадьбы"/>
          <p:cNvPicPr>
            <a:picLocks noChangeAspect="1" noChangeArrowheads="1"/>
          </p:cNvPicPr>
          <p:nvPr/>
        </p:nvPicPr>
        <p:blipFill>
          <a:blip r:embed="rId2" cstate="print"/>
          <a:srcRect/>
          <a:stretch>
            <a:fillRect/>
          </a:stretch>
        </p:blipFill>
        <p:spPr bwMode="auto">
          <a:xfrm>
            <a:off x="642910" y="357166"/>
            <a:ext cx="4000509" cy="3000383"/>
          </a:xfrm>
          <a:prstGeom prst="rect">
            <a:avLst/>
          </a:prstGeom>
          <a:noFill/>
        </p:spPr>
      </p:pic>
      <p:sp>
        <p:nvSpPr>
          <p:cNvPr id="3" name="Прямоугольник 2"/>
          <p:cNvSpPr/>
          <p:nvPr/>
        </p:nvSpPr>
        <p:spPr>
          <a:xfrm>
            <a:off x="5072066" y="357167"/>
            <a:ext cx="3786214" cy="2554545"/>
          </a:xfrm>
          <a:prstGeom prst="rect">
            <a:avLst/>
          </a:prstGeom>
        </p:spPr>
        <p:txBody>
          <a:bodyPr wrap="square">
            <a:spAutoFit/>
          </a:bodyPr>
          <a:lstStyle/>
          <a:p>
            <a:r>
              <a:rPr lang="ru-RU" sz="2000" dirty="0" smtClean="0"/>
              <a:t>	До 9 лет Иван Тургенев жил в наследственном имении Спасское -</a:t>
            </a:r>
            <a:r>
              <a:rPr lang="ru-RU" sz="2000" dirty="0" err="1" smtClean="0"/>
              <a:t>Лутовиново</a:t>
            </a:r>
            <a:r>
              <a:rPr lang="ru-RU" sz="2000" dirty="0" smtClean="0"/>
              <a:t> в 10 км от Мценска Орловской губернии. В 1827 году Тургеневы, чтобы дать детям образование, поселились в Москве, купив дом на Самотёке.</a:t>
            </a:r>
            <a:endParaRPr lang="ru-RU" sz="2000" dirty="0"/>
          </a:p>
        </p:txBody>
      </p:sp>
      <p:pic>
        <p:nvPicPr>
          <p:cNvPr id="15364" name="Picture 4" descr="http://im7-tub-ru.yandex.net/i?id=103208241-32-72&amp;n=21"/>
          <p:cNvPicPr>
            <a:picLocks noChangeAspect="1" noChangeArrowheads="1"/>
          </p:cNvPicPr>
          <p:nvPr/>
        </p:nvPicPr>
        <p:blipFill>
          <a:blip r:embed="rId3" cstate="print"/>
          <a:srcRect/>
          <a:stretch>
            <a:fillRect/>
          </a:stretch>
        </p:blipFill>
        <p:spPr bwMode="auto">
          <a:xfrm>
            <a:off x="5500694" y="3716272"/>
            <a:ext cx="2933708" cy="2641686"/>
          </a:xfrm>
          <a:prstGeom prst="rect">
            <a:avLst/>
          </a:prstGeom>
          <a:noFill/>
        </p:spPr>
      </p:pic>
      <p:pic>
        <p:nvPicPr>
          <p:cNvPr id="15366" name="Picture 6" descr="http://im2-tub-ru.yandex.net/i?id=38874150-43-72&amp;n=21"/>
          <p:cNvPicPr>
            <a:picLocks noChangeAspect="1" noChangeArrowheads="1"/>
          </p:cNvPicPr>
          <p:nvPr/>
        </p:nvPicPr>
        <p:blipFill>
          <a:blip r:embed="rId4" cstate="print"/>
          <a:srcRect/>
          <a:stretch>
            <a:fillRect/>
          </a:stretch>
        </p:blipFill>
        <p:spPr bwMode="auto">
          <a:xfrm>
            <a:off x="714348" y="3707152"/>
            <a:ext cx="3929090" cy="2793682"/>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357166"/>
            <a:ext cx="5929354" cy="5693866"/>
          </a:xfrm>
          <a:prstGeom prst="rect">
            <a:avLst/>
          </a:prstGeom>
        </p:spPr>
        <p:txBody>
          <a:bodyPr wrap="square">
            <a:spAutoFit/>
          </a:bodyPr>
          <a:lstStyle/>
          <a:p>
            <a:pPr algn="ctr"/>
            <a:r>
              <a:rPr lang="ru-RU" sz="2800" dirty="0" smtClean="0"/>
              <a:t>	В 1833 году 15-летний Тургенев поступил на словесный факультет </a:t>
            </a:r>
            <a:r>
              <a:rPr lang="ru-RU" sz="2400" dirty="0" smtClean="0"/>
              <a:t>М</a:t>
            </a:r>
            <a:r>
              <a:rPr lang="ru-RU" sz="2800" dirty="0" smtClean="0"/>
              <a:t>осковского университета. Здесь  в </a:t>
            </a:r>
            <a:r>
              <a:rPr lang="ru-RU" sz="2800" dirty="0" smtClean="0"/>
              <a:t>то время </a:t>
            </a:r>
            <a:r>
              <a:rPr lang="ru-RU" sz="2800" dirty="0" smtClean="0"/>
              <a:t>обучались Герцен и Белинский. Год спустя, после того, как старший брат Ивана поступил в гвардейскую  артиллерию, семья переехала в Санкт-Петербург, и Иван Тургенев тогда же перешёл в Петербургский университет  на философский факультет. </a:t>
            </a:r>
            <a:endParaRPr lang="ru-RU" sz="2800" dirty="0"/>
          </a:p>
        </p:txBody>
      </p:sp>
      <p:pic>
        <p:nvPicPr>
          <p:cNvPr id="16386" name="Picture 2" descr="http://im6-tub-ru.yandex.net/i?id=114624657-43-72&amp;n=21"/>
          <p:cNvPicPr>
            <a:picLocks noChangeAspect="1" noChangeArrowheads="1"/>
          </p:cNvPicPr>
          <p:nvPr/>
        </p:nvPicPr>
        <p:blipFill>
          <a:blip r:embed="rId2" cstate="print"/>
          <a:srcRect/>
          <a:stretch>
            <a:fillRect/>
          </a:stretch>
        </p:blipFill>
        <p:spPr bwMode="auto">
          <a:xfrm>
            <a:off x="6591300" y="642918"/>
            <a:ext cx="2552700" cy="3000396"/>
          </a:xfrm>
          <a:prstGeom prst="rect">
            <a:avLst/>
          </a:prstGeom>
          <a:noFill/>
        </p:spPr>
      </p:pic>
      <p:sp>
        <p:nvSpPr>
          <p:cNvPr id="4" name="Прямоугольник 3"/>
          <p:cNvSpPr/>
          <p:nvPr/>
        </p:nvSpPr>
        <p:spPr>
          <a:xfrm>
            <a:off x="6786578" y="3929066"/>
            <a:ext cx="2143140" cy="83099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ru-RU" sz="2400" dirty="0" smtClean="0"/>
              <a:t>Петербургский университет </a:t>
            </a:r>
            <a:endParaRPr lang="ru-RU"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2910" y="500043"/>
            <a:ext cx="7529490" cy="5632311"/>
          </a:xfrm>
          <a:prstGeom prst="rect">
            <a:avLst/>
          </a:prstGeom>
        </p:spPr>
        <p:txBody>
          <a:bodyPr wrap="square">
            <a:spAutoFit/>
          </a:bodyPr>
          <a:lstStyle/>
          <a:p>
            <a:pPr algn="just"/>
            <a:r>
              <a:rPr lang="ru-RU" sz="2400" dirty="0" smtClean="0"/>
              <a:t>	В то время Тургенев видел себя на поэтическом поприще. В 1834 году им была написана драматическая поэма «</a:t>
            </a:r>
            <a:r>
              <a:rPr lang="ru-RU" sz="2400" dirty="0" err="1" smtClean="0"/>
              <a:t>Сте́но</a:t>
            </a:r>
            <a:r>
              <a:rPr lang="ru-RU" sz="2400" dirty="0" smtClean="0"/>
              <a:t>», несколько лирических стихотворений. Молодой автор показал эти пробы пера своему преподавателю, профессору российской словесности П. А. Плетнёву. Плетнёв назвал поэму слабым подражанием Байрону, но заметил, что в авторе «что-то есть». К 1837 году им написано уже около ста мелких стихов. В начале 1837 года происходит неожиданная и короткая встреча с А. С. Пушкиным. В первом номере журнала «Современник» за 1838 год, который после смерти Пушкина выходил под редакцией П. А. Плетнёва, с подписью «- — -</a:t>
            </a:r>
            <a:r>
              <a:rPr lang="ru-RU" sz="2400" dirty="0" err="1" smtClean="0"/>
              <a:t>въ</a:t>
            </a:r>
            <a:r>
              <a:rPr lang="ru-RU" sz="2400" dirty="0" smtClean="0"/>
              <a:t> » напечатано стихотворение Тургенева «Вечер», которое и является дебютом автора.</a:t>
            </a:r>
            <a:endParaRPr lang="ru-RU"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335846"/>
            <a:ext cx="7816382" cy="6370975"/>
          </a:xfrm>
          <a:prstGeom prst="rect">
            <a:avLst/>
          </a:prstGeom>
        </p:spPr>
        <p:txBody>
          <a:bodyPr wrap="square">
            <a:spAutoFit/>
          </a:bodyPr>
          <a:lstStyle/>
          <a:p>
            <a:pPr algn="just"/>
            <a:r>
              <a:rPr lang="ru-RU" sz="2400" dirty="0" smtClean="0"/>
              <a:t>	В 1836 году Тургенев окончил курс со степенью действительного студента. Мечтая о научной деятельности, он в следующем году снова держал выпускной экзамен, получил степень кандидата, а в 1838 году отправился в Германию. Во время путешествия на корабле случился пожар, и пассажирам чудом удалось спастись. Опасавшийся за свою жизнь Тургенев попросил одного из матросов спасти его и пообещал ему вознаграждение от своей богатой матери, если тому удастся выполнить его просьбу. Другие пассажиры свидетельствовали, что молодой человек жалобно восклицал: «Умереть таким молодым!», расталкивая при этом женщин и детей у спасательных лодок. К счастью, берег был недалеко.</a:t>
            </a:r>
          </a:p>
          <a:p>
            <a:r>
              <a:rPr lang="ru-RU" sz="2400" dirty="0" smtClean="0"/>
              <a:t>	Оказавшись на берегу, молодой человек устыдился своего малодушия. Слухи о его трусости проникли в общество и стали предметом насмешек.</a:t>
            </a:r>
            <a:endParaRPr lang="ru-RU"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угольник 1"/>
          <p:cNvSpPr/>
          <p:nvPr/>
        </p:nvSpPr>
        <p:spPr>
          <a:xfrm>
            <a:off x="214282" y="214289"/>
            <a:ext cx="6643718" cy="3416320"/>
          </a:xfrm>
          <a:prstGeom prst="rect">
            <a:avLst/>
          </a:prstGeom>
        </p:spPr>
        <p:txBody>
          <a:bodyPr wrap="square">
            <a:spAutoFit/>
          </a:bodyPr>
          <a:lstStyle/>
          <a:p>
            <a:pPr algn="just"/>
            <a:r>
              <a:rPr lang="ru-RU" sz="2400" dirty="0" smtClean="0"/>
              <a:t>	Осенью 1843 года Тургенев впервые увидел Полину Виардо на сцене оперного театра, когда великая певица приехала на гастроли в Санкт-Петербург. Затем на охоте он познакомился с мужем Полины — директором Итальянского театра в Париже, известным критиком и искусствоведом — Луи Виардо, а 1 ноября 1843 года он был представлен и самой Полине.</a:t>
            </a:r>
            <a:endParaRPr lang="ru-RU" sz="2400" dirty="0"/>
          </a:p>
        </p:txBody>
      </p:sp>
      <p:pic>
        <p:nvPicPr>
          <p:cNvPr id="17410" name="Picture 2" descr="http://upload.wikimedia.org/wikipedia/commons/thumb/f/fe/Pauline_Viardot_by_Timoleon_von_Neff.jpg/200px-Pauline_Viardot_by_Timoleon_von_Neff.jpg"/>
          <p:cNvPicPr>
            <a:picLocks noChangeAspect="1" noChangeArrowheads="1"/>
          </p:cNvPicPr>
          <p:nvPr/>
        </p:nvPicPr>
        <p:blipFill>
          <a:blip r:embed="rId2" cstate="print"/>
          <a:srcRect/>
          <a:stretch>
            <a:fillRect/>
          </a:stretch>
        </p:blipFill>
        <p:spPr bwMode="auto">
          <a:xfrm>
            <a:off x="7072330" y="714356"/>
            <a:ext cx="1905000" cy="2228850"/>
          </a:xfrm>
          <a:prstGeom prst="rect">
            <a:avLst/>
          </a:prstGeom>
          <a:noFill/>
        </p:spPr>
      </p:pic>
      <p:pic>
        <p:nvPicPr>
          <p:cNvPr id="17412" name="Picture 4" descr="http://im7-tub-ru.yandex.net/i?id=65367396-66-72&amp;n=21"/>
          <p:cNvPicPr>
            <a:picLocks noChangeAspect="1" noChangeArrowheads="1"/>
          </p:cNvPicPr>
          <p:nvPr/>
        </p:nvPicPr>
        <p:blipFill>
          <a:blip r:embed="rId3" cstate="print"/>
          <a:srcRect/>
          <a:stretch>
            <a:fillRect/>
          </a:stretch>
        </p:blipFill>
        <p:spPr bwMode="auto">
          <a:xfrm>
            <a:off x="3286116" y="4000504"/>
            <a:ext cx="1571636" cy="1857388"/>
          </a:xfrm>
          <a:prstGeom prst="rect">
            <a:avLst/>
          </a:prstGeom>
          <a:noFill/>
        </p:spPr>
      </p:pic>
      <p:pic>
        <p:nvPicPr>
          <p:cNvPr id="17414" name="Picture 6" descr="http://im4-tub-ru.yandex.net/i?id=39904121-40-72&amp;n=21"/>
          <p:cNvPicPr>
            <a:picLocks noChangeAspect="1" noChangeArrowheads="1"/>
          </p:cNvPicPr>
          <p:nvPr/>
        </p:nvPicPr>
        <p:blipFill>
          <a:blip r:embed="rId4" cstate="print"/>
          <a:srcRect/>
          <a:stretch>
            <a:fillRect/>
          </a:stretch>
        </p:blipFill>
        <p:spPr bwMode="auto">
          <a:xfrm>
            <a:off x="857224" y="3929066"/>
            <a:ext cx="2000264" cy="2059085"/>
          </a:xfrm>
          <a:prstGeom prst="rect">
            <a:avLst/>
          </a:prstGeom>
          <a:noFill/>
        </p:spPr>
      </p:pic>
      <p:sp>
        <p:nvSpPr>
          <p:cNvPr id="6" name="Прямоугольник 5"/>
          <p:cNvSpPr/>
          <p:nvPr/>
        </p:nvSpPr>
        <p:spPr>
          <a:xfrm>
            <a:off x="5357818" y="4071942"/>
            <a:ext cx="3571900" cy="120032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vi-VN" b="1" dirty="0" smtClean="0"/>
              <a:t>Поли́на Виард</a:t>
            </a:r>
            <a:r>
              <a:rPr lang="en-US" b="1" dirty="0" smtClean="0"/>
              <a:t>ó</a:t>
            </a:r>
            <a:r>
              <a:rPr lang="ru-RU" b="1" dirty="0" smtClean="0"/>
              <a:t> (</a:t>
            </a:r>
            <a:r>
              <a:rPr lang="vi-VN" dirty="0" smtClean="0"/>
              <a:t>1821</a:t>
            </a:r>
            <a:r>
              <a:rPr lang="ru-RU" dirty="0" smtClean="0"/>
              <a:t>-</a:t>
            </a:r>
            <a:r>
              <a:rPr lang="vi-VN" dirty="0" smtClean="0"/>
              <a:t>1910</a:t>
            </a:r>
            <a:r>
              <a:rPr lang="ru-RU" dirty="0" smtClean="0"/>
              <a:t> г.г.</a:t>
            </a:r>
            <a:r>
              <a:rPr lang="vi-VN" dirty="0" smtClean="0"/>
              <a:t> </a:t>
            </a:r>
            <a:r>
              <a:rPr lang="ru-RU" dirty="0" smtClean="0"/>
              <a:t>) </a:t>
            </a:r>
            <a:r>
              <a:rPr lang="vi-VN" dirty="0" smtClean="0"/>
              <a:t>— испано-французская певица, вокальный педагог и композитор.</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0" y="928669"/>
            <a:ext cx="6429404" cy="4154984"/>
          </a:xfrm>
          <a:prstGeom prst="rect">
            <a:avLst/>
          </a:prstGeom>
        </p:spPr>
        <p:txBody>
          <a:bodyPr wrap="square">
            <a:spAutoFit/>
          </a:bodyPr>
          <a:lstStyle/>
          <a:p>
            <a:pPr algn="just"/>
            <a:r>
              <a:rPr lang="ru-RU" sz="2400" dirty="0" smtClean="0"/>
              <a:t>	В 1847 Тургенев надолго уехал за границу: любовь к знаменитой французской певице Полине Виардо  увела его из России. Три года прожил он в Германии, затем в Париже и в поместье семьи Виардо. Еще до отъезда отдал в "Современник" очерк "Хорь и </a:t>
            </a:r>
            <a:r>
              <a:rPr lang="ru-RU" sz="2400" dirty="0" err="1" smtClean="0"/>
              <a:t>Калиныч</a:t>
            </a:r>
            <a:r>
              <a:rPr lang="ru-RU" sz="2400" dirty="0" smtClean="0"/>
              <a:t>", который имел шумный успех. Следующие очерки из народной жизни публиковались в том же журнале на протяжении пяти лет. В 1852 вышли отдельной книгой под названием "Записки охотника".</a:t>
            </a:r>
            <a:endParaRPr lang="ru-RU" sz="2400" dirty="0"/>
          </a:p>
        </p:txBody>
      </p:sp>
      <p:pic>
        <p:nvPicPr>
          <p:cNvPr id="20482" name="Picture 2" descr="http://im5-tub-ru.yandex.net/i?id=135865264-08-72&amp;n=21"/>
          <p:cNvPicPr>
            <a:picLocks noChangeAspect="1" noChangeArrowheads="1"/>
          </p:cNvPicPr>
          <p:nvPr/>
        </p:nvPicPr>
        <p:blipFill>
          <a:blip r:embed="rId2" cstate="print"/>
          <a:srcRect/>
          <a:stretch>
            <a:fillRect/>
          </a:stretch>
        </p:blipFill>
        <p:spPr bwMode="auto">
          <a:xfrm>
            <a:off x="306200" y="500042"/>
            <a:ext cx="1765470" cy="2143140"/>
          </a:xfrm>
          <a:prstGeom prst="rect">
            <a:avLst/>
          </a:prstGeom>
          <a:noFill/>
        </p:spPr>
      </p:pic>
      <p:pic>
        <p:nvPicPr>
          <p:cNvPr id="20484" name="Picture 4" descr="http://im8-tub-ru.yandex.net/i?id=35950223-22-72&amp;n=21"/>
          <p:cNvPicPr>
            <a:picLocks noChangeAspect="1" noChangeArrowheads="1"/>
          </p:cNvPicPr>
          <p:nvPr/>
        </p:nvPicPr>
        <p:blipFill>
          <a:blip r:embed="rId3" cstate="print"/>
          <a:srcRect/>
          <a:stretch>
            <a:fillRect/>
          </a:stretch>
        </p:blipFill>
        <p:spPr bwMode="auto">
          <a:xfrm>
            <a:off x="306674" y="3143248"/>
            <a:ext cx="1693557" cy="2000264"/>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5984" y="357166"/>
            <a:ext cx="4929222" cy="6370975"/>
          </a:xfrm>
          <a:prstGeom prst="rect">
            <a:avLst/>
          </a:prstGeom>
        </p:spPr>
        <p:txBody>
          <a:bodyPr wrap="square">
            <a:spAutoFit/>
          </a:bodyPr>
          <a:lstStyle/>
          <a:p>
            <a:r>
              <a:rPr lang="ru-RU" sz="2400" dirty="0" smtClean="0"/>
              <a:t>	В 1850 писатель возвратился в Россию, в качестве автора и критика сотрудничал в "Современнике", ставшем своеобразным центром русской литературной жизни.</a:t>
            </a:r>
          </a:p>
          <a:p>
            <a:pPr algn="ctr"/>
            <a:r>
              <a:rPr lang="ru-RU" sz="2400" dirty="0" smtClean="0"/>
              <a:t>Под впечатлением смерти Гоголя в 1852 он опубликовал некролог, запрещенный цензурой. За это был арестован на месяц, а затем выслан в свое имение под присмотр полиции без права выезда за пределы Орловской губернии.</a:t>
            </a:r>
          </a:p>
          <a:p>
            <a:r>
              <a:rPr lang="ru-RU" sz="2400" dirty="0" smtClean="0"/>
              <a:t>В 1853 было разрешено приезжать в Петербург, но право выезда за границу было возвращено только в 1856.</a:t>
            </a:r>
            <a:endParaRPr lang="ru-RU" sz="2400" dirty="0"/>
          </a:p>
        </p:txBody>
      </p:sp>
      <p:pic>
        <p:nvPicPr>
          <p:cNvPr id="21508" name="Picture 4" descr="http://im5-tub-ru.yandex.net/i?id=503200264-66-72&amp;n=21"/>
          <p:cNvPicPr>
            <a:picLocks noChangeAspect="1" noChangeArrowheads="1"/>
          </p:cNvPicPr>
          <p:nvPr/>
        </p:nvPicPr>
        <p:blipFill>
          <a:blip r:embed="rId2" cstate="print"/>
          <a:srcRect/>
          <a:stretch>
            <a:fillRect/>
          </a:stretch>
        </p:blipFill>
        <p:spPr bwMode="auto">
          <a:xfrm>
            <a:off x="7500958" y="357166"/>
            <a:ext cx="1381127" cy="1785940"/>
          </a:xfrm>
          <a:prstGeom prst="rect">
            <a:avLst/>
          </a:prstGeom>
          <a:noFill/>
        </p:spPr>
      </p:pic>
      <p:pic>
        <p:nvPicPr>
          <p:cNvPr id="21510" name="Picture 6" descr="http://im0-tub-ru.yandex.net/i?id=38873098-71-72&amp;n=21"/>
          <p:cNvPicPr>
            <a:picLocks noChangeAspect="1" noChangeArrowheads="1"/>
          </p:cNvPicPr>
          <p:nvPr/>
        </p:nvPicPr>
        <p:blipFill>
          <a:blip r:embed="rId3" cstate="print"/>
          <a:srcRect/>
          <a:stretch>
            <a:fillRect/>
          </a:stretch>
        </p:blipFill>
        <p:spPr bwMode="auto">
          <a:xfrm>
            <a:off x="7500958" y="2500306"/>
            <a:ext cx="1428760" cy="1714502"/>
          </a:xfrm>
          <a:prstGeom prst="rect">
            <a:avLst/>
          </a:prstGeom>
          <a:noFill/>
        </p:spPr>
      </p:pic>
      <p:pic>
        <p:nvPicPr>
          <p:cNvPr id="21512" name="Picture 8" descr="http://im4-tub-ru.yandex.net/i?id=504502571-37-72&amp;n=21"/>
          <p:cNvPicPr>
            <a:picLocks noChangeAspect="1" noChangeArrowheads="1"/>
          </p:cNvPicPr>
          <p:nvPr/>
        </p:nvPicPr>
        <p:blipFill>
          <a:blip r:embed="rId4" cstate="print"/>
          <a:srcRect/>
          <a:stretch>
            <a:fillRect/>
          </a:stretch>
        </p:blipFill>
        <p:spPr bwMode="auto">
          <a:xfrm>
            <a:off x="7553325" y="4643446"/>
            <a:ext cx="1376393" cy="1643074"/>
          </a:xfrm>
          <a:prstGeom prst="rect">
            <a:avLst/>
          </a:prstGeom>
          <a:noFill/>
        </p:spPr>
      </p:pic>
      <p:pic>
        <p:nvPicPr>
          <p:cNvPr id="21514" name="Picture 10" descr="http://upload.wikimedia.org/wikipedia/commons/thumb/7/78/Russian_writers_by_Levitsky_1856.jpg/300px-Russian_writers_by_Levitsky_1856.jpg"/>
          <p:cNvPicPr>
            <a:picLocks noChangeAspect="1" noChangeArrowheads="1"/>
          </p:cNvPicPr>
          <p:nvPr/>
        </p:nvPicPr>
        <p:blipFill>
          <a:blip r:embed="rId5" cstate="print"/>
          <a:srcRect/>
          <a:stretch>
            <a:fillRect/>
          </a:stretch>
        </p:blipFill>
        <p:spPr bwMode="auto">
          <a:xfrm>
            <a:off x="0" y="65248"/>
            <a:ext cx="2071670" cy="2258828"/>
          </a:xfrm>
          <a:prstGeom prst="rect">
            <a:avLst/>
          </a:prstGeom>
          <a:noFill/>
        </p:spPr>
      </p:pic>
      <p:sp>
        <p:nvSpPr>
          <p:cNvPr id="10" name="Прямоугольник 9"/>
          <p:cNvSpPr/>
          <p:nvPr/>
        </p:nvSpPr>
        <p:spPr>
          <a:xfrm>
            <a:off x="214282" y="2643183"/>
            <a:ext cx="1857388" cy="203132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ru-RU" dirty="0" smtClean="0"/>
              <a:t>Групповой портрет русских писателей — членов редколлегии </a:t>
            </a:r>
          </a:p>
          <a:p>
            <a:r>
              <a:rPr lang="ru-RU" dirty="0" smtClean="0"/>
              <a:t>журнала «Современник».</a:t>
            </a:r>
            <a:endParaRPr lang="ru-RU" dirty="0"/>
          </a:p>
        </p:txBody>
      </p:sp>
    </p:spTree>
  </p:cSld>
  <p:clrMapOvr>
    <a:masterClrMapping/>
  </p:clrMapOvr>
</p:sld>
</file>

<file path=ppt/theme/theme1.xml><?xml version="1.0" encoding="utf-8"?>
<a:theme xmlns:a="http://schemas.openxmlformats.org/drawingml/2006/main" name="Тема Office">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105</Words>
  <Application>Microsoft Office PowerPoint</Application>
  <PresentationFormat>Экран (4:3)</PresentationFormat>
  <Paragraphs>31</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И.С.Тургенев- человек и писатель</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И.С.Тургенев- человек и писатель</dc:title>
  <dc:creator>Александр</dc:creator>
  <cp:lastModifiedBy>Пользователь</cp:lastModifiedBy>
  <cp:revision>21</cp:revision>
  <dcterms:created xsi:type="dcterms:W3CDTF">2013-10-21T06:03:34Z</dcterms:created>
  <dcterms:modified xsi:type="dcterms:W3CDTF">2014-08-20T12:50:04Z</dcterms:modified>
</cp:coreProperties>
</file>